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368" r:id="rId9"/>
    <p:sldId id="267" r:id="rId10"/>
    <p:sldId id="270" r:id="rId11"/>
    <p:sldId id="272" r:id="rId12"/>
    <p:sldId id="273" r:id="rId13"/>
    <p:sldId id="354" r:id="rId14"/>
    <p:sldId id="355" r:id="rId15"/>
    <p:sldId id="356" r:id="rId16"/>
    <p:sldId id="357" r:id="rId17"/>
    <p:sldId id="358" r:id="rId18"/>
    <p:sldId id="367" r:id="rId19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  <a:srgbClr val="996600"/>
    <a:srgbClr val="FF9900"/>
    <a:srgbClr val="663300"/>
    <a:srgbClr val="894400"/>
    <a:srgbClr val="A45100"/>
    <a:srgbClr val="B75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35" autoAdjust="0"/>
    <p:restoredTop sz="94679" autoAdjust="0"/>
  </p:normalViewPr>
  <p:slideViewPr>
    <p:cSldViewPr>
      <p:cViewPr varScale="1">
        <p:scale>
          <a:sx n="58" d="100"/>
          <a:sy n="58" d="100"/>
        </p:scale>
        <p:origin x="-1464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9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5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5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60A8182-1190-4608-84EE-A33E552A95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8828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4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6425"/>
            <a:ext cx="50292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4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4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96B8F5D-2C14-4BD9-ACB2-EC93211DE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6618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457200" y="2363788"/>
            <a:ext cx="8153400" cy="1600200"/>
            <a:chOff x="288" y="1489"/>
            <a:chExt cx="5136" cy="1008"/>
          </a:xfrm>
        </p:grpSpPr>
        <p:sp>
          <p:nvSpPr>
            <p:cNvPr id="5" name="Arc 2"/>
            <p:cNvSpPr>
              <a:spLocks/>
            </p:cNvSpPr>
            <p:nvPr/>
          </p:nvSpPr>
          <p:spPr bwMode="invGray">
            <a:xfrm>
              <a:off x="3595" y="1489"/>
              <a:ext cx="1829" cy="1008"/>
            </a:xfrm>
            <a:custGeom>
              <a:avLst/>
              <a:gdLst>
                <a:gd name="T0" fmla="*/ 0 w 21912"/>
                <a:gd name="T1" fmla="*/ 0 h 43200"/>
                <a:gd name="T2" fmla="*/ 0 w 21912"/>
                <a:gd name="T3" fmla="*/ 1 h 43200"/>
                <a:gd name="T4" fmla="*/ 0 w 21912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Arc 3"/>
            <p:cNvSpPr>
              <a:spLocks/>
            </p:cNvSpPr>
            <p:nvPr/>
          </p:nvSpPr>
          <p:spPr bwMode="invGray">
            <a:xfrm>
              <a:off x="3548" y="1593"/>
              <a:ext cx="1831" cy="800"/>
            </a:xfrm>
            <a:custGeom>
              <a:avLst/>
              <a:gdLst>
                <a:gd name="T0" fmla="*/ 0 w 21924"/>
                <a:gd name="T1" fmla="*/ 0 h 43200"/>
                <a:gd name="T2" fmla="*/ 0 w 21924"/>
                <a:gd name="T3" fmla="*/ 0 h 43200"/>
                <a:gd name="T4" fmla="*/ 0 w 21924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Arc 4"/>
            <p:cNvSpPr>
              <a:spLocks/>
            </p:cNvSpPr>
            <p:nvPr/>
          </p:nvSpPr>
          <p:spPr bwMode="invGray">
            <a:xfrm>
              <a:off x="3521" y="1732"/>
              <a:ext cx="1830" cy="522"/>
            </a:xfrm>
            <a:custGeom>
              <a:avLst/>
              <a:gdLst>
                <a:gd name="T0" fmla="*/ 0 w 21925"/>
                <a:gd name="T1" fmla="*/ 0 h 43200"/>
                <a:gd name="T2" fmla="*/ 0 w 21925"/>
                <a:gd name="T3" fmla="*/ 0 h 43200"/>
                <a:gd name="T4" fmla="*/ 0 w 21925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AutoShape 5"/>
            <p:cNvSpPr>
              <a:spLocks noChangeArrowheads="1"/>
            </p:cNvSpPr>
            <p:nvPr/>
          </p:nvSpPr>
          <p:spPr bwMode="invGray">
            <a:xfrm>
              <a:off x="288" y="1940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7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447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- 3350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0E6BB-0746-4B07-A3D2-1047A1A042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562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- 3350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1 - </a:t>
            </a:r>
            <a:fld id="{7B68A9E9-6E94-4102-AF5C-7A2520EE266C}" type="slidenum">
              <a:rPr lang="en-US"/>
              <a:pPr>
                <a:defRPr/>
              </a:pPr>
              <a:t>‹#›</a:t>
            </a:fld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54389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- 3350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1 - </a:t>
            </a:r>
            <a:fld id="{2CFD1932-EB05-4923-9DF3-69120E4CA73C}" type="slidenum">
              <a:rPr lang="en-US"/>
              <a:pPr>
                <a:defRPr/>
              </a:pPr>
              <a:t>‹#›</a:t>
            </a:fld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73764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- 3350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1 - </a:t>
            </a:r>
            <a:fld id="{120C9EE2-8402-4E32-8AD7-BC17FEE579F5}" type="slidenum">
              <a:rPr lang="en-US"/>
              <a:pPr>
                <a:defRPr/>
              </a:pPr>
              <a:t>‹#›</a:t>
            </a:fld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41174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- 3350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1 - </a:t>
            </a:r>
            <a:fld id="{8DC95FD7-8483-4F82-AD9E-F8415819AA63}" type="slidenum">
              <a:rPr lang="en-US"/>
              <a:pPr>
                <a:defRPr/>
              </a:pPr>
              <a:t>‹#›</a:t>
            </a:fld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0546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- 3350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1 - </a:t>
            </a:r>
            <a:fld id="{F1D11E74-106C-4CED-8BDB-A4CAE82DE3AD}" type="slidenum">
              <a:rPr lang="en-US"/>
              <a:pPr>
                <a:defRPr/>
              </a:pPr>
              <a:t>‹#›</a:t>
            </a:fld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60604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- 3350</a:t>
            </a: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1 - </a:t>
            </a:r>
            <a:fld id="{97A88442-4C48-44A9-83A2-4070B99371A4}" type="slidenum">
              <a:rPr lang="en-US"/>
              <a:pPr>
                <a:defRPr/>
              </a:pPr>
              <a:t>‹#›</a:t>
            </a:fld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82074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- 3350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1 - </a:t>
            </a:r>
            <a:fld id="{16E69D38-8764-4B79-B599-FBA4581B50D8}" type="slidenum">
              <a:rPr lang="en-US"/>
              <a:pPr>
                <a:defRPr/>
              </a:pPr>
              <a:t>‹#›</a:t>
            </a:fld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90484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- 3350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1 - </a:t>
            </a:r>
            <a:fld id="{EB9A7339-6989-4F67-9EE4-A8A638D724EA}" type="slidenum">
              <a:rPr lang="en-US"/>
              <a:pPr>
                <a:defRPr/>
              </a:pPr>
              <a:t>‹#›</a:t>
            </a:fld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77484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- 3350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1 - </a:t>
            </a:r>
            <a:fld id="{E5F6535D-D79C-4CDF-AE03-96AC1BAF5804}" type="slidenum">
              <a:rPr lang="en-US"/>
              <a:pPr>
                <a:defRPr/>
              </a:pPr>
              <a:t>‹#›</a:t>
            </a:fld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60705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- 3350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1 - </a:t>
            </a:r>
            <a:fld id="{689AB80D-4CB7-44FB-998E-7FC5754E7029}" type="slidenum">
              <a:rPr lang="en-US"/>
              <a:pPr>
                <a:defRPr/>
              </a:pPr>
              <a:t>‹#›</a:t>
            </a:fld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65502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457200" y="533400"/>
            <a:ext cx="8153400" cy="1600200"/>
            <a:chOff x="288" y="625"/>
            <a:chExt cx="5136" cy="1008"/>
          </a:xfrm>
        </p:grpSpPr>
        <p:sp>
          <p:nvSpPr>
            <p:cNvPr id="1032" name="Arc 2"/>
            <p:cNvSpPr>
              <a:spLocks/>
            </p:cNvSpPr>
            <p:nvPr/>
          </p:nvSpPr>
          <p:spPr bwMode="invGray">
            <a:xfrm>
              <a:off x="3595" y="625"/>
              <a:ext cx="1829" cy="1008"/>
            </a:xfrm>
            <a:custGeom>
              <a:avLst/>
              <a:gdLst>
                <a:gd name="T0" fmla="*/ 0 w 21912"/>
                <a:gd name="T1" fmla="*/ 0 h 43200"/>
                <a:gd name="T2" fmla="*/ 0 w 21912"/>
                <a:gd name="T3" fmla="*/ 1 h 43200"/>
                <a:gd name="T4" fmla="*/ 0 w 21912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" name="Arc 3"/>
            <p:cNvSpPr>
              <a:spLocks/>
            </p:cNvSpPr>
            <p:nvPr/>
          </p:nvSpPr>
          <p:spPr bwMode="invGray">
            <a:xfrm>
              <a:off x="3548" y="729"/>
              <a:ext cx="1831" cy="800"/>
            </a:xfrm>
            <a:custGeom>
              <a:avLst/>
              <a:gdLst>
                <a:gd name="T0" fmla="*/ 0 w 21924"/>
                <a:gd name="T1" fmla="*/ 0 h 43200"/>
                <a:gd name="T2" fmla="*/ 0 w 21924"/>
                <a:gd name="T3" fmla="*/ 0 h 43200"/>
                <a:gd name="T4" fmla="*/ 0 w 21924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" name="Arc 4"/>
            <p:cNvSpPr>
              <a:spLocks/>
            </p:cNvSpPr>
            <p:nvPr/>
          </p:nvSpPr>
          <p:spPr bwMode="invGray">
            <a:xfrm>
              <a:off x="3521" y="868"/>
              <a:ext cx="1830" cy="522"/>
            </a:xfrm>
            <a:custGeom>
              <a:avLst/>
              <a:gdLst>
                <a:gd name="T0" fmla="*/ 0 w 21925"/>
                <a:gd name="T1" fmla="*/ 0 h 43200"/>
                <a:gd name="T2" fmla="*/ 0 w 21925"/>
                <a:gd name="T3" fmla="*/ 0 h 43200"/>
                <a:gd name="T4" fmla="*/ 0 w 21925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" name="AutoShape 5"/>
            <p:cNvSpPr>
              <a:spLocks noChangeArrowheads="1"/>
            </p:cNvSpPr>
            <p:nvPr/>
          </p:nvSpPr>
          <p:spPr bwMode="invGray">
            <a:xfrm>
              <a:off x="288" y="1076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dirty="0" smtClean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CSCI - 3350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Lecture 1 - </a:t>
            </a:r>
            <a:fld id="{2BB059D0-D7C9-448F-ABD7-3625F93AC331}" type="slidenum">
              <a:rPr lang="en-US"/>
              <a:pPr>
                <a:defRPr/>
              </a:pPr>
              <a:t>‹#›</a:t>
            </a:fld>
            <a:r>
              <a:rPr lang="en-US"/>
              <a:t> 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7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faculty.etsu.edu/pin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Course Introduction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733800"/>
            <a:ext cx="8763000" cy="1752600"/>
          </a:xfrm>
        </p:spPr>
        <p:txBody>
          <a:bodyPr/>
          <a:lstStyle/>
          <a:p>
            <a:pPr eaLnBrk="1" hangingPunct="1"/>
            <a:r>
              <a:rPr lang="en-US" dirty="0" smtClean="0"/>
              <a:t>CSCI 3350 - Software Engineering II</a:t>
            </a:r>
          </a:p>
          <a:p>
            <a:pPr eaLnBrk="1" hangingPunct="1"/>
            <a:r>
              <a:rPr lang="en-US" dirty="0" smtClean="0"/>
              <a:t>Fall </a:t>
            </a:r>
            <a:r>
              <a:rPr lang="en-US" dirty="0" smtClean="0"/>
              <a:t>2014</a:t>
            </a:r>
            <a:endParaRPr lang="en-US" dirty="0" smtClean="0"/>
          </a:p>
          <a:p>
            <a:pPr eaLnBrk="1" hangingPunct="1"/>
            <a:r>
              <a:rPr lang="en-US" dirty="0" smtClean="0"/>
              <a:t>Bill Pine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229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- 3350</a:t>
            </a:r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1 - </a:t>
            </a:r>
            <a:fld id="{9C20301A-B782-4E13-84F4-BA336B468ACA}" type="slidenum">
              <a:rPr lang="en-US" sz="1400" smtClean="0">
                <a:latin typeface="Arial" charset="0"/>
              </a:rPr>
              <a:pPr eaLnBrk="1" hangingPunct="1"/>
              <a:t>10</a:t>
            </a:fld>
            <a:r>
              <a:rPr lang="en-US" sz="1400" smtClean="0">
                <a:latin typeface="Arial" charset="0"/>
              </a:rPr>
              <a:t> </a:t>
            </a:r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Quizzes and Homework</a:t>
            </a:r>
          </a:p>
        </p:txBody>
      </p:sp>
      <p:sp>
        <p:nvSpPr>
          <p:cNvPr id="122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No makeup for missed quizzes</a:t>
            </a:r>
          </a:p>
          <a:p>
            <a:pPr eaLnBrk="1" hangingPunct="1"/>
            <a:r>
              <a:rPr lang="en-US" smtClean="0"/>
              <a:t>No late homework accepted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- 3350</a:t>
            </a: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1 - </a:t>
            </a:r>
            <a:fld id="{F4E2829A-5AD6-4D43-B678-010CD5AE54E5}" type="slidenum">
              <a:rPr lang="en-US" sz="1400" smtClean="0">
                <a:latin typeface="Arial" charset="0"/>
              </a:rPr>
              <a:pPr eaLnBrk="1" hangingPunct="1"/>
              <a:t>11</a:t>
            </a:fld>
            <a:r>
              <a:rPr lang="en-US" sz="1400" smtClean="0">
                <a:latin typeface="Arial" charset="0"/>
              </a:rPr>
              <a:t> </a:t>
            </a:r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Academic Dishonesty</a:t>
            </a:r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The student-teacher relationship is based on trust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Unless specifically stated otherwise, all work must be your own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Your name on the submitted work is an affirmation that the work is entirely your own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When submitting team work, all team members’ names must appear on the work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- 3350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1 - </a:t>
            </a:r>
            <a:fld id="{DBD33905-4B4F-410E-BE77-BA7DC2AA25D1}" type="slidenum">
              <a:rPr lang="en-US" sz="1400" smtClean="0">
                <a:latin typeface="Arial" charset="0"/>
              </a:rPr>
              <a:pPr eaLnBrk="1" hangingPunct="1"/>
              <a:t>12</a:t>
            </a:fld>
            <a:r>
              <a:rPr lang="en-US" sz="1400" smtClean="0">
                <a:latin typeface="Arial" charset="0"/>
              </a:rPr>
              <a:t> </a:t>
            </a:r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Academic Dishonesty (continued)</a:t>
            </a:r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001000" cy="4495800"/>
          </a:xfrm>
        </p:spPr>
        <p:txBody>
          <a:bodyPr/>
          <a:lstStyle/>
          <a:p>
            <a:pPr eaLnBrk="1" hangingPunct="1"/>
            <a:r>
              <a:rPr lang="en-US" sz="2800" smtClean="0"/>
              <a:t>Any student engaging in academic dishonesty, or assisting another student in academic dishonesty</a:t>
            </a:r>
          </a:p>
          <a:p>
            <a:pPr lvl="1" eaLnBrk="1" hangingPunct="1"/>
            <a:r>
              <a:rPr lang="en-US" sz="2400" smtClean="0"/>
              <a:t>Will receive a grade of  </a:t>
            </a:r>
            <a:r>
              <a:rPr lang="en-US" sz="2400" b="1" smtClean="0"/>
              <a:t>F</a:t>
            </a:r>
            <a:r>
              <a:rPr lang="en-US" sz="2400" smtClean="0"/>
              <a:t> for the course</a:t>
            </a:r>
          </a:p>
          <a:p>
            <a:pPr eaLnBrk="1" hangingPunct="1"/>
            <a:r>
              <a:rPr lang="en-US" sz="2800" smtClean="0"/>
              <a:t>Academic Dishonesty</a:t>
            </a:r>
          </a:p>
          <a:p>
            <a:pPr lvl="1" eaLnBrk="1" hangingPunct="1"/>
            <a:r>
              <a:rPr lang="en-US" sz="2400" smtClean="0"/>
              <a:t>Copying another student’s work</a:t>
            </a:r>
          </a:p>
          <a:p>
            <a:pPr lvl="1" eaLnBrk="1" hangingPunct="1"/>
            <a:r>
              <a:rPr lang="en-US" sz="2400" smtClean="0"/>
              <a:t>Submitting the work of another as your own</a:t>
            </a:r>
          </a:p>
          <a:p>
            <a:pPr lvl="1" eaLnBrk="1" hangingPunct="1"/>
            <a:r>
              <a:rPr lang="en-US" sz="2400" smtClean="0"/>
              <a:t>Allowing others to copy your work</a:t>
            </a:r>
          </a:p>
          <a:p>
            <a:pPr eaLnBrk="1" hangingPunct="1"/>
            <a:r>
              <a:rPr lang="en-US" sz="2800" smtClean="0"/>
              <a:t>Every keystroke / mouse click must be your own</a:t>
            </a:r>
          </a:p>
          <a:p>
            <a:pPr eaLnBrk="1" hangingPunct="1"/>
            <a:r>
              <a:rPr lang="en-US" sz="2800" smtClean="0"/>
              <a:t>Questions or Comments?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- 3350</a:t>
            </a: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1 - </a:t>
            </a:r>
            <a:fld id="{CD76FFEE-8E9B-47A1-82DC-ED683C475CD6}" type="slidenum">
              <a:rPr lang="en-US" sz="1400" smtClean="0">
                <a:latin typeface="Arial" charset="0"/>
              </a:rPr>
              <a:pPr eaLnBrk="1" hangingPunct="1"/>
              <a:t>13</a:t>
            </a:fld>
            <a:r>
              <a:rPr lang="en-US" sz="1400" smtClean="0">
                <a:latin typeface="Arial" charset="0"/>
              </a:rPr>
              <a:t> </a:t>
            </a:r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General Expectations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I Believe That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Each student is responsible for his own education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Actions have consequences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I Am Always Willing to Help Students Who Seek Help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In Return, I Expect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That you will do all assignments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Read ahead of where I am lecturing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- 3350</a:t>
            </a:r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1 - </a:t>
            </a:r>
            <a:fld id="{AC477EC0-43EE-424C-8F63-28C48D276EB7}" type="slidenum">
              <a:rPr lang="en-US" sz="1400" smtClean="0">
                <a:latin typeface="Arial" charset="0"/>
              </a:rPr>
              <a:pPr eaLnBrk="1" hangingPunct="1"/>
              <a:t>14</a:t>
            </a:fld>
            <a:r>
              <a:rPr lang="en-US" sz="1400" smtClean="0">
                <a:latin typeface="Arial" charset="0"/>
              </a:rPr>
              <a:t> </a:t>
            </a:r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Class Behavior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 Will Accord to You the Respect Due a Fellow Human Being</a:t>
            </a:r>
          </a:p>
          <a:p>
            <a:pPr eaLnBrk="1" hangingPunct="1"/>
            <a:r>
              <a:rPr lang="en-US" smtClean="0"/>
              <a:t>I Expect the Same From You Toward Me and Your Fellow Classmates</a:t>
            </a:r>
          </a:p>
          <a:p>
            <a:pPr eaLnBrk="1" hangingPunct="1"/>
            <a:r>
              <a:rPr lang="en-US" smtClean="0"/>
              <a:t>No</a:t>
            </a:r>
          </a:p>
          <a:p>
            <a:pPr lvl="1" eaLnBrk="1" hangingPunct="1"/>
            <a:r>
              <a:rPr lang="en-US" smtClean="0"/>
              <a:t>Heckling,</a:t>
            </a:r>
          </a:p>
          <a:p>
            <a:pPr lvl="1" eaLnBrk="1" hangingPunct="1"/>
            <a:r>
              <a:rPr lang="en-US" smtClean="0"/>
              <a:t>Snide remarks, or</a:t>
            </a:r>
          </a:p>
          <a:p>
            <a:pPr lvl="1" eaLnBrk="1" hangingPunct="1"/>
            <a:r>
              <a:rPr lang="en-US" smtClean="0"/>
              <a:t>Put downs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741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- 3350</a:t>
            </a:r>
          </a:p>
        </p:txBody>
      </p:sp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1 - </a:t>
            </a:r>
            <a:fld id="{59496390-E802-4ECA-9134-12AA99B60D1B}" type="slidenum">
              <a:rPr lang="en-US" sz="1400" smtClean="0">
                <a:latin typeface="Arial" charset="0"/>
              </a:rPr>
              <a:pPr eaLnBrk="1" hangingPunct="1"/>
              <a:t>15</a:t>
            </a:fld>
            <a:r>
              <a:rPr lang="en-US" sz="1400" smtClean="0">
                <a:latin typeface="Arial" charset="0"/>
              </a:rPr>
              <a:t> </a:t>
            </a:r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Class Behavior (continued)</a:t>
            </a:r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Generally, I Do Not Tolerate</a:t>
            </a:r>
          </a:p>
          <a:p>
            <a:pPr lvl="1" eaLnBrk="1" hangingPunct="1"/>
            <a:r>
              <a:rPr lang="en-US" smtClean="0"/>
              <a:t>Aside conversations among students</a:t>
            </a:r>
          </a:p>
          <a:p>
            <a:pPr lvl="1" eaLnBrk="1" hangingPunct="1"/>
            <a:r>
              <a:rPr lang="en-US" smtClean="0"/>
              <a:t>Habitual lateness</a:t>
            </a:r>
          </a:p>
          <a:p>
            <a:pPr eaLnBrk="1" hangingPunct="1"/>
            <a:r>
              <a:rPr lang="en-US" smtClean="0"/>
              <a:t>Practice Good Manners</a:t>
            </a:r>
          </a:p>
          <a:p>
            <a:pPr lvl="1" eaLnBrk="1" hangingPunct="1"/>
            <a:r>
              <a:rPr lang="en-US" smtClean="0"/>
              <a:t>“Make Your Momma Proud”</a:t>
            </a:r>
          </a:p>
          <a:p>
            <a:pPr eaLnBrk="1" hangingPunct="1"/>
            <a:r>
              <a:rPr lang="en-US" smtClean="0"/>
              <a:t>If You Have a Problem With the Way in Which I Run the Class</a:t>
            </a:r>
          </a:p>
          <a:p>
            <a:pPr lvl="1" eaLnBrk="1" hangingPunct="1"/>
            <a:r>
              <a:rPr lang="en-US" smtClean="0"/>
              <a:t>Come talk to me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843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- 3350</a:t>
            </a:r>
          </a:p>
        </p:txBody>
      </p:sp>
      <p:sp>
        <p:nvSpPr>
          <p:cNvPr id="184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1 - </a:t>
            </a:r>
            <a:fld id="{7772D991-DCD3-4FB6-BD98-70F925F5A5CB}" type="slidenum">
              <a:rPr lang="en-US" sz="1400" smtClean="0">
                <a:latin typeface="Arial" charset="0"/>
              </a:rPr>
              <a:pPr eaLnBrk="1" hangingPunct="1"/>
              <a:t>16</a:t>
            </a:fld>
            <a:r>
              <a:rPr lang="en-US" sz="1400" smtClean="0">
                <a:latin typeface="Arial" charset="0"/>
              </a:rPr>
              <a:t> </a:t>
            </a:r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Seeking Help</a:t>
            </a:r>
          </a:p>
        </p:txBody>
      </p:sp>
      <p:sp>
        <p:nvSpPr>
          <p:cNvPr id="184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If You Are Having Problems,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Seek help immediately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Don’t wait until you fall hopelessly behind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Course Material Is Cumulative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Drop by My Office, Early in the Semester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Before you are having problem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To locate my office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To overcome your natural reluctance to visit the “ole buzzard’s lair”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- 3350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1 - </a:t>
            </a:r>
            <a:fld id="{979C63D5-895B-4D7E-8F79-8C28AE1B1D0C}" type="slidenum">
              <a:rPr lang="en-US" sz="1400" smtClean="0">
                <a:latin typeface="Arial" charset="0"/>
              </a:rPr>
              <a:pPr eaLnBrk="1" hangingPunct="1"/>
              <a:t>17</a:t>
            </a:fld>
            <a:r>
              <a:rPr lang="en-US" sz="1400" smtClean="0">
                <a:latin typeface="Arial" charset="0"/>
              </a:rPr>
              <a:t> </a:t>
            </a:r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Asking Questions</a:t>
            </a:r>
          </a:p>
        </p:txBody>
      </p:sp>
      <p:sp>
        <p:nvSpPr>
          <p:cNvPr id="194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 Encourage Questions</a:t>
            </a:r>
          </a:p>
          <a:p>
            <a:pPr lvl="1" eaLnBrk="1" hangingPunct="1"/>
            <a:r>
              <a:rPr lang="en-US" smtClean="0"/>
              <a:t>When the question arises</a:t>
            </a:r>
          </a:p>
          <a:p>
            <a:pPr eaLnBrk="1" hangingPunct="1"/>
            <a:r>
              <a:rPr lang="en-US" smtClean="0"/>
              <a:t>If You Don’t Understand Something</a:t>
            </a:r>
          </a:p>
          <a:p>
            <a:pPr lvl="1" eaLnBrk="1" hangingPunct="1"/>
            <a:r>
              <a:rPr lang="en-US" smtClean="0"/>
              <a:t>A word</a:t>
            </a:r>
          </a:p>
          <a:p>
            <a:pPr lvl="1" eaLnBrk="1" hangingPunct="1"/>
            <a:r>
              <a:rPr lang="en-US" smtClean="0"/>
              <a:t>A concept</a:t>
            </a:r>
          </a:p>
          <a:p>
            <a:pPr lvl="1" eaLnBrk="1" hangingPunct="1"/>
            <a:r>
              <a:rPr lang="en-US" smtClean="0"/>
              <a:t>A calculation</a:t>
            </a:r>
          </a:p>
          <a:p>
            <a:pPr lvl="1" eaLnBrk="1" hangingPunct="1"/>
            <a:r>
              <a:rPr lang="en-US" smtClean="0"/>
              <a:t>A code snippet</a:t>
            </a:r>
          </a:p>
          <a:p>
            <a:pPr lvl="1" eaLnBrk="1" hangingPunct="1">
              <a:buFontTx/>
              <a:buNone/>
            </a:pPr>
            <a:r>
              <a:rPr lang="en-US" b="1" smtClean="0"/>
              <a:t>A S K !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- 3350</a:t>
            </a: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1 - </a:t>
            </a:r>
            <a:fld id="{903631C1-46F1-4C4E-89A6-E63B210DE030}" type="slidenum">
              <a:rPr lang="en-US" sz="1400" smtClean="0">
                <a:latin typeface="Arial" charset="0"/>
              </a:rPr>
              <a:pPr eaLnBrk="1" hangingPunct="1"/>
              <a:t>18</a:t>
            </a:fld>
            <a:r>
              <a:rPr lang="en-US" sz="1400" smtClean="0">
                <a:latin typeface="Arial" charset="0"/>
              </a:rPr>
              <a:t> </a:t>
            </a:r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Questions or Comments?</a:t>
            </a:r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- 3350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1 - </a:t>
            </a:r>
            <a:fld id="{F89927EE-F11E-4164-BA44-CF29F8AC7AEA}" type="slidenum">
              <a:rPr lang="en-US" sz="1400" smtClean="0">
                <a:latin typeface="Arial" charset="0"/>
              </a:rPr>
              <a:pPr eaLnBrk="1" hangingPunct="1"/>
              <a:t>2</a:t>
            </a:fld>
            <a:r>
              <a:rPr lang="en-US" sz="1400" smtClean="0">
                <a:latin typeface="Arial" charset="0"/>
              </a:rPr>
              <a:t> </a:t>
            </a:r>
          </a:p>
        </p:txBody>
      </p:sp>
      <p:sp>
        <p:nvSpPr>
          <p:cNvPr id="4101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Lecture Overview</a:t>
            </a:r>
          </a:p>
        </p:txBody>
      </p:sp>
      <p:sp>
        <p:nvSpPr>
          <p:cNvPr id="4102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Course web site</a:t>
            </a:r>
          </a:p>
          <a:p>
            <a:pPr eaLnBrk="1" hangingPunct="1"/>
            <a:r>
              <a:rPr lang="en-US" smtClean="0"/>
              <a:t>Handout and review syllabus</a:t>
            </a:r>
          </a:p>
          <a:p>
            <a:pPr eaLnBrk="1" hangingPunct="1"/>
            <a:r>
              <a:rPr lang="en-US" smtClean="0"/>
              <a:t>General expectations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- 3350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1 - </a:t>
            </a:r>
            <a:fld id="{F25EE523-22E1-432B-8085-E90CA4DCE27E}" type="slidenum">
              <a:rPr lang="en-US" sz="1400" smtClean="0">
                <a:latin typeface="Arial" charset="0"/>
              </a:rPr>
              <a:pPr eaLnBrk="1" hangingPunct="1"/>
              <a:t>3</a:t>
            </a:fld>
            <a:r>
              <a:rPr lang="en-US" sz="1400" smtClean="0">
                <a:latin typeface="Arial" charset="0"/>
              </a:rPr>
              <a:t> </a:t>
            </a:r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Course Web Site</a:t>
            </a:r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 maintain a web site with links to pages for each course that I teach</a:t>
            </a:r>
          </a:p>
          <a:p>
            <a:pPr lvl="1" eaLnBrk="1" hangingPunct="1">
              <a:buFontTx/>
              <a:buNone/>
            </a:pPr>
            <a:r>
              <a:rPr lang="en-US" smtClean="0"/>
              <a:t>		</a:t>
            </a:r>
            <a:r>
              <a:rPr lang="en-US" smtClean="0">
                <a:solidFill>
                  <a:srgbClr val="66CCFF"/>
                </a:solidFill>
                <a:hlinkClick r:id="rId2"/>
              </a:rPr>
              <a:t>faculty.etsu.edu/pine</a:t>
            </a:r>
            <a:endParaRPr lang="en-US" smtClean="0">
              <a:solidFill>
                <a:srgbClr val="66CCFF"/>
              </a:solidFill>
            </a:endParaRPr>
          </a:p>
          <a:p>
            <a:pPr eaLnBrk="1" hangingPunct="1"/>
            <a:r>
              <a:rPr lang="en-US" smtClean="0"/>
              <a:t>Each course page contains</a:t>
            </a:r>
          </a:p>
          <a:p>
            <a:pPr lvl="1" eaLnBrk="1" hangingPunct="1"/>
            <a:r>
              <a:rPr lang="en-US" smtClean="0"/>
              <a:t>Lecture slides</a:t>
            </a:r>
          </a:p>
          <a:p>
            <a:pPr lvl="1" eaLnBrk="1" hangingPunct="1"/>
            <a:r>
              <a:rPr lang="en-US" smtClean="0"/>
              <a:t>Handouts</a:t>
            </a:r>
          </a:p>
          <a:p>
            <a:pPr lvl="1" eaLnBrk="1" hangingPunct="1"/>
            <a:r>
              <a:rPr lang="en-US" smtClean="0"/>
              <a:t>Exercises</a:t>
            </a:r>
          </a:p>
          <a:p>
            <a:pPr lvl="1" eaLnBrk="1" hangingPunct="1">
              <a:buFontTx/>
              <a:buNone/>
            </a:pPr>
            <a:r>
              <a:rPr lang="en-US" smtClean="0"/>
              <a:t>	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- 3350</a:t>
            </a: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1 - </a:t>
            </a:r>
            <a:fld id="{2AF233CC-D38B-474B-9D19-A157A14269E5}" type="slidenum">
              <a:rPr lang="en-US" sz="1400" smtClean="0">
                <a:latin typeface="Arial" charset="0"/>
              </a:rPr>
              <a:pPr eaLnBrk="1" hangingPunct="1"/>
              <a:t>4</a:t>
            </a:fld>
            <a:r>
              <a:rPr lang="en-US" sz="1400" smtClean="0">
                <a:latin typeface="Arial" charset="0"/>
              </a:rPr>
              <a:t> </a:t>
            </a:r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Course Syllabus Key Items</a:t>
            </a:r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Office Hours</a:t>
            </a:r>
          </a:p>
          <a:p>
            <a:pPr lvl="1" eaLnBrk="1" hangingPunct="1"/>
            <a:r>
              <a:rPr lang="en-US" smtClean="0"/>
              <a:t>As posted on Web page and outside office door</a:t>
            </a:r>
          </a:p>
          <a:p>
            <a:pPr lvl="2" eaLnBrk="1" hangingPunct="1"/>
            <a:r>
              <a:rPr lang="en-US" smtClean="0"/>
              <a:t>I try to always be present during posted hours</a:t>
            </a:r>
          </a:p>
          <a:p>
            <a:pPr lvl="2" eaLnBrk="1" hangingPunct="1"/>
            <a:r>
              <a:rPr lang="en-US" smtClean="0"/>
              <a:t>I am in my office many additional hours</a:t>
            </a:r>
          </a:p>
          <a:p>
            <a:pPr lvl="3" eaLnBrk="1" hangingPunct="1"/>
            <a:r>
              <a:rPr lang="en-US" smtClean="0"/>
              <a:t>If the door is open or ajar</a:t>
            </a:r>
          </a:p>
          <a:p>
            <a:pPr lvl="4" eaLnBrk="1" hangingPunct="1"/>
            <a:r>
              <a:rPr lang="en-US" smtClean="0"/>
              <a:t>Feel free to knock</a:t>
            </a:r>
          </a:p>
          <a:p>
            <a:pPr lvl="3" eaLnBrk="1" hangingPunct="1"/>
            <a:r>
              <a:rPr lang="en-US" smtClean="0"/>
              <a:t>If the door is closed</a:t>
            </a:r>
          </a:p>
          <a:p>
            <a:pPr lvl="4" eaLnBrk="1" hangingPunct="1"/>
            <a:r>
              <a:rPr lang="en-US" smtClean="0"/>
              <a:t>I am either not in my office, or</a:t>
            </a:r>
          </a:p>
          <a:p>
            <a:pPr lvl="4" eaLnBrk="1" hangingPunct="1"/>
            <a:r>
              <a:rPr lang="en-US" smtClean="0"/>
              <a:t>I do not wish to be disturbed		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717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- 3350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1 - </a:t>
            </a:r>
            <a:fld id="{F5F0C250-B3E0-4A3B-BBEB-FA37B2BB2CB7}" type="slidenum">
              <a:rPr lang="en-US" sz="1400" smtClean="0">
                <a:latin typeface="Arial" charset="0"/>
              </a:rPr>
              <a:pPr eaLnBrk="1" hangingPunct="1"/>
              <a:t>5</a:t>
            </a:fld>
            <a:r>
              <a:rPr lang="en-US" sz="1400" smtClean="0">
                <a:latin typeface="Arial" charset="0"/>
              </a:rPr>
              <a:t> </a:t>
            </a:r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Course Text</a:t>
            </a:r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Software Engineering   Modern Approaches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Braude and Bernstein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ISBN	978-0-471-60208-9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Recommended Reference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UML Distilled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Martin Fowler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ISBN	0-321-19368-7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I do </a:t>
            </a:r>
            <a:r>
              <a:rPr lang="en-US" sz="2800" smtClean="0">
                <a:solidFill>
                  <a:schemeClr val="tx2"/>
                </a:solidFill>
              </a:rPr>
              <a:t>not</a:t>
            </a:r>
            <a:r>
              <a:rPr lang="en-US" sz="2800" smtClean="0"/>
              <a:t> lecture on all material assigned in text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You are responsible for all material assigned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- 3350</a:t>
            </a: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1 - </a:t>
            </a:r>
            <a:fld id="{AE565203-F1FD-4A81-B8F3-F8BE79F5DDD1}" type="slidenum">
              <a:rPr lang="en-US" sz="1400" smtClean="0">
                <a:latin typeface="Arial" charset="0"/>
              </a:rPr>
              <a:pPr eaLnBrk="1" hangingPunct="1"/>
              <a:t>6</a:t>
            </a:fld>
            <a:r>
              <a:rPr lang="en-US" sz="1400" smtClean="0">
                <a:latin typeface="Arial" charset="0"/>
              </a:rPr>
              <a:t> </a:t>
            </a:r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Grading Criteria</a:t>
            </a:r>
          </a:p>
        </p:txBody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Your final grade will be determined by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Tests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2 Tests – Midterm and Comprehensive Final Exam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~ 25% of the final grade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Major Team Project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~ 31% of the final grade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Homework and Quizzes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~ 13 % of the final grade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Oral presentations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~ 31% of the final grade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- 3350</a:t>
            </a:r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1 - </a:t>
            </a:r>
            <a:fld id="{5AFD1A56-7476-4A07-8B2A-951D8C99EB26}" type="slidenum">
              <a:rPr lang="en-US" sz="1400" smtClean="0">
                <a:latin typeface="Arial" charset="0"/>
              </a:rPr>
              <a:pPr eaLnBrk="1" hangingPunct="1"/>
              <a:t>7</a:t>
            </a:fld>
            <a:r>
              <a:rPr lang="en-US" sz="1400" smtClean="0">
                <a:latin typeface="Arial" charset="0"/>
              </a:rPr>
              <a:t> </a:t>
            </a:r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Attendance Policy </a:t>
            </a:r>
          </a:p>
        </p:txBody>
      </p:sp>
      <p:sp>
        <p:nvSpPr>
          <p:cNvPr id="92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Attend all classes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Experience shows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>
                <a:latin typeface="Comic Sans MS" pitchFamily="66" charset="0"/>
              </a:rPr>
              <a:t>Poor attendance </a:t>
            </a:r>
            <a:r>
              <a:rPr lang="en-US" smtClean="0">
                <a:latin typeface="Comic Sans MS" pitchFamily="66" charset="0"/>
                <a:cs typeface="Times New Roman" charset="0"/>
              </a:rPr>
              <a:t>≡ Poor performance</a:t>
            </a:r>
            <a:endParaRPr lang="en-US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Availability of class lecture slides is no substitute for class attendance 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If you are absent, Your responsibility to catch up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The University requires that I take attendance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- 3350</a:t>
            </a:r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1 - </a:t>
            </a:r>
            <a:fld id="{D66AE465-37F6-450D-BD55-91E99408D7D5}" type="slidenum">
              <a:rPr lang="en-US" sz="1400" smtClean="0">
                <a:latin typeface="Arial" charset="0"/>
              </a:rPr>
              <a:pPr eaLnBrk="1" hangingPunct="1"/>
              <a:t>8</a:t>
            </a:fld>
            <a:r>
              <a:rPr lang="en-US" sz="1400" smtClean="0">
                <a:latin typeface="Arial" charset="0"/>
              </a:rPr>
              <a:t> </a:t>
            </a:r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Attendance Policy (cont) 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r>
              <a:rPr lang="en-US" sz="2800" smtClean="0"/>
              <a:t>You must attend at least two-thirds of a day’s scheduled class time to be considered present</a:t>
            </a:r>
          </a:p>
          <a:p>
            <a:r>
              <a:rPr lang="en-US" sz="2800" smtClean="0"/>
              <a:t> Repeated lateness or early departures may be counted as an absence at the instructor’s discretion </a:t>
            </a:r>
          </a:p>
        </p:txBody>
      </p:sp>
      <p:pic>
        <p:nvPicPr>
          <p:cNvPr id="1024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763713"/>
            <a:ext cx="6102350" cy="214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126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- 3350</a:t>
            </a:r>
          </a:p>
        </p:txBody>
      </p:sp>
      <p:sp>
        <p:nvSpPr>
          <p:cNvPr id="112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Lecture 1 - </a:t>
            </a:r>
            <a:fld id="{86DDCB52-1212-45EF-9349-72473E39AFB2}" type="slidenum">
              <a:rPr lang="en-US" sz="1400" smtClean="0">
                <a:latin typeface="Arial" charset="0"/>
              </a:rPr>
              <a:pPr eaLnBrk="1" hangingPunct="1"/>
              <a:t>9</a:t>
            </a:fld>
            <a:r>
              <a:rPr lang="en-US" sz="1400" smtClean="0">
                <a:latin typeface="Arial" charset="0"/>
              </a:rPr>
              <a:t> </a:t>
            </a:r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Tests</a:t>
            </a:r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Two tests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Midterm at approximately 8 weeks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Second test is the comprehensive course final exam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chemeClr val="tx2"/>
                </a:solidFill>
              </a:rPr>
              <a:t>Missed tests cannot be made up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Without prior approval, 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Without verifiable extenuating circumstances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Make-up test may be oral examinations, at the discretion of the instructor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ireball">
  <a:themeElements>
    <a:clrScheme name="Fireball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Firebal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Fireball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ball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ebal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Designs\Fireball.pot</Template>
  <TotalTime>1877</TotalTime>
  <Words>758</Words>
  <Application>Microsoft Office PowerPoint</Application>
  <PresentationFormat>On-screen Show (4:3)</PresentationFormat>
  <Paragraphs>180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Fireball</vt:lpstr>
      <vt:lpstr>Course Introduction</vt:lpstr>
      <vt:lpstr>Lecture Overview</vt:lpstr>
      <vt:lpstr>Course Web Site</vt:lpstr>
      <vt:lpstr>Course Syllabus Key Items</vt:lpstr>
      <vt:lpstr>Course Text</vt:lpstr>
      <vt:lpstr>Grading Criteria</vt:lpstr>
      <vt:lpstr>Attendance Policy </vt:lpstr>
      <vt:lpstr>Attendance Policy (cont) </vt:lpstr>
      <vt:lpstr>Tests</vt:lpstr>
      <vt:lpstr>Quizzes and Homework</vt:lpstr>
      <vt:lpstr>Academic Dishonesty</vt:lpstr>
      <vt:lpstr>Academic Dishonesty (continued)</vt:lpstr>
      <vt:lpstr>General Expectations</vt:lpstr>
      <vt:lpstr>Class Behavior</vt:lpstr>
      <vt:lpstr>Class Behavior (continued)</vt:lpstr>
      <vt:lpstr>Seeking Help</vt:lpstr>
      <vt:lpstr>Asking Questions</vt:lpstr>
      <vt:lpstr>Questions or Comments?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Opening Lecture</dc:title>
  <dc:creator>Bill</dc:creator>
  <cp:lastModifiedBy>Bill</cp:lastModifiedBy>
  <cp:revision>49</cp:revision>
  <cp:lastPrinted>1601-01-01T00:00:00Z</cp:lastPrinted>
  <dcterms:created xsi:type="dcterms:W3CDTF">2003-01-26T23:29:36Z</dcterms:created>
  <dcterms:modified xsi:type="dcterms:W3CDTF">2014-08-23T17:19:57Z</dcterms:modified>
</cp:coreProperties>
</file>